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5" r:id="rId10"/>
    <p:sldId id="266" r:id="rId11"/>
    <p:sldId id="267" r:id="rId12"/>
    <p:sldId id="268" r:id="rId13"/>
    <p:sldId id="279" r:id="rId14"/>
    <p:sldId id="280" r:id="rId15"/>
    <p:sldId id="281" r:id="rId16"/>
    <p:sldId id="270" r:id="rId17"/>
    <p:sldId id="271" r:id="rId18"/>
    <p:sldId id="273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8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3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2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5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8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2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2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7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09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6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2DCE-C96E-40C3-A913-26BD9498FE9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640F-4D7D-4F84-A3B0-59456DD0B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6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likus\Desktop\Р СТОЛ июнь 2015\фоны для презентаций\1065339__flower-wallpaper-wallpapers-history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" y="0"/>
            <a:ext cx="9138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Муниципальное  дошкольное образовательное бюджетное учреждение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детский сад № 44 </a:t>
            </a:r>
          </a:p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р.п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 Чунский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08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Опыт работы по теме 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Развитие творческих способностей младших дошкольников  в продуктивной художественно-творческой 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Воспитатель</a:t>
            </a:r>
          </a:p>
          <a:p>
            <a:r>
              <a:rPr lang="ru-RU" b="1" dirty="0" smtClean="0"/>
              <a:t>Воробьевская Елена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4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Tolikus\Desktop\Р СТОЛ июнь 2015\фоны для презентаций\imagesO5O5I1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9348"/>
            <a:ext cx="9144000" cy="68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Создание условий для развития творческих способностей детей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Documents and Settings\Admin\Рабочий стол\SAM_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5"/>
            <a:ext cx="4429156" cy="332186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SAM_2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11" y="4343408"/>
            <a:ext cx="3352789" cy="2514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olikus\Desktop\Р СТОЛ июнь 2015\фоны для презентаций\imagesZPQ8DZ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8" y="0"/>
            <a:ext cx="9135131" cy="68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40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Оснащение уголка изобразительной деятельности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2101" y="836712"/>
            <a:ext cx="6719055" cy="403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Толстые восковые и акварельные мелки; </a:t>
            </a:r>
          </a:p>
          <a:p>
            <a:pPr marL="365760" lvl="1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Цветной мел; пластилин,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наборы красок, фломастеров, карандашей;</a:t>
            </a:r>
          </a:p>
          <a:p>
            <a:pPr marL="365760" lvl="1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Наборы с трафаретами для аппликации и рисования;  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Цветная и белая бумага , картон, обои, бумага разных тонов и фактуры;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Наклейки;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Ткани;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самоклеящаяся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плёнка;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Клейстер;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Наборное полотно;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Доска, мольберт, магнитная доска, фланелеграф или 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коврограф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Нестандартное оборудование (тычки, трубочки для выдувания, ватные палочки, 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штампики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, кисти, поролон,  печатки, клише и др. нестандартное оборудование для 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изодеятельности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 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Развивающие игры; альбомы по ознакомлению с декоративно-прикладным творчеством, видами и жанрами искусства);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Книжки-раскраски; иллюстративный материал ;</a:t>
            </a:r>
          </a:p>
          <a:p>
            <a:pPr marL="365760" indent="-256032" algn="just">
              <a:lnSpc>
                <a:spcPct val="115000"/>
              </a:lnSpc>
              <a:buFont typeface="Wingdings 3"/>
              <a:buChar char=""/>
              <a:defRPr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Стаканчики для воды, салфетки для кисточек.</a:t>
            </a: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olikus\Desktop\Р СТОЛ июнь 2015\фоны для презентаций\iNJ4BM7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60648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Игры и упражнения, используемые  для развития творческих способностей младших дошкольников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3464" y="920621"/>
            <a:ext cx="68962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Упражнения и игры, способствующие освоению детьми свойств изобразительных материалов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правил использования инструментов 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на развитие мелкой моторики (пальчиковые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 игровые упражнения на развитие умений создавать простые формы (игровые ситуации «Наматывание нитки на клубок», «Лепим колобки»);</a:t>
            </a:r>
            <a:r>
              <a:rPr lang="ru-RU" sz="1600" i="1" dirty="0" smtClean="0"/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Упражнения, способствующие развитию умений связывать элементы рисунка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(мазки, линии, штрихи) с предметами окружения;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Использование приемов сотворчества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(дети выполняют рисунок на подготовленном воспитателем силуэте, дорисовывают элементы) и создания коллективных композиций;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Применение нетрадиционных техник и материалов: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ладошками, пальцами, штампами, аппликация обрывками цветной бумаги и дорисовка, наклеивание ватных шариков, ниток, толченой скорлупы, лепка из разноцветного теста с нанесением рисунка штампами или последующим раскрашиванием;</a:t>
            </a:r>
            <a:r>
              <a:rPr lang="ru-RU" sz="1600" i="1" dirty="0" smtClean="0"/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и упражнения, способствующие формированию сенсорного опыта детей: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тактильное и зрительное обследование предметов и игрушек;</a:t>
            </a:r>
            <a:r>
              <a:rPr lang="ru-RU" sz="1600" i="1" dirty="0" smtClean="0"/>
              <a:t>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Рассматривание привлекательных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игрушек, предметов быта 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Рассматривание ярких книг с иллюстрациями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русским народным сказкам, потешкам.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olikus\Desktop\Р СТОЛ июнь 2015\фоны для презентаций\medium_20091205010728421896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1228579"/>
              </p:ext>
            </p:extLst>
          </p:nvPr>
        </p:nvGraphicFramePr>
        <p:xfrm>
          <a:off x="1835696" y="908720"/>
          <a:ext cx="6912768" cy="5394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93230"/>
                <a:gridCol w="5819538"/>
              </a:tblGrid>
              <a:tr h="294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Месяц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работы</a:t>
                      </a:r>
                      <a:endParaRPr lang="ru-RU" sz="1600" dirty="0"/>
                    </a:p>
                  </a:txBody>
                  <a:tcPr anchor="ctr"/>
                </a:tc>
              </a:tr>
              <a:tr h="5093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Сентябрь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Анкетирование родителей «Развитие творческих способностей детей в ДОУ и в семье</a:t>
                      </a:r>
                      <a:r>
                        <a:rPr lang="ru-RU" sz="1600" baseline="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</a:tr>
              <a:tr h="5093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Стендовая информация «Что такое творческие способности и как их развивать?»»</a:t>
                      </a:r>
                      <a:endParaRPr lang="ru-RU" sz="1600" dirty="0"/>
                    </a:p>
                  </a:txBody>
                  <a:tcPr/>
                </a:tc>
              </a:tr>
              <a:tr h="509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Совместная  выставка  рисунков «В мире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сказок» (нетрадиционные техники рисования»)</a:t>
                      </a:r>
                      <a:endParaRPr lang="ru-RU" sz="1600" dirty="0"/>
                    </a:p>
                  </a:txBody>
                  <a:tcPr/>
                </a:tc>
              </a:tr>
              <a:tr h="509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Ноябрь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Круглый стол</a:t>
                      </a:r>
                      <a:r>
                        <a:rPr lang="ru-RU" sz="1600" baseline="0" dirty="0" smtClean="0"/>
                        <a:t> «Игра – как  средство развития   творческих способностей детей»</a:t>
                      </a:r>
                      <a:endParaRPr lang="ru-RU" sz="1600" dirty="0"/>
                    </a:p>
                  </a:txBody>
                  <a:tcPr/>
                </a:tc>
              </a:tr>
              <a:tr h="509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Декабрь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Ярмарка</a:t>
                      </a:r>
                      <a:r>
                        <a:rPr lang="ru-RU" sz="1600" baseline="0" dirty="0" smtClean="0"/>
                        <a:t> ко Дню рождения детского сада (совместная деятельность детей с родителями)</a:t>
                      </a:r>
                      <a:endParaRPr lang="ru-RU" sz="1600" dirty="0"/>
                    </a:p>
                  </a:txBody>
                  <a:tcPr/>
                </a:tc>
              </a:tr>
              <a:tr h="328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Мастер-класс</a:t>
                      </a:r>
                      <a:r>
                        <a:rPr lang="ru-RU" sz="1600" baseline="0" dirty="0" smtClean="0"/>
                        <a:t> «Рисуем пальчиками, кулачками, ладошками»</a:t>
                      </a:r>
                      <a:endParaRPr lang="ru-RU" sz="1600" dirty="0"/>
                    </a:p>
                  </a:txBody>
                  <a:tcPr/>
                </a:tc>
              </a:tr>
              <a:tr h="509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Февраль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Круглый стол</a:t>
                      </a:r>
                      <a:r>
                        <a:rPr lang="ru-RU" sz="1600" baseline="0" dirty="0" smtClean="0"/>
                        <a:t> «Развиваем творческое воображение и мышление дошкольников»</a:t>
                      </a:r>
                      <a:endParaRPr lang="ru-RU" sz="1600" dirty="0" smtClean="0"/>
                    </a:p>
                  </a:txBody>
                  <a:tcPr/>
                </a:tc>
              </a:tr>
              <a:tr h="294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Март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Мастер-класс «Букет для мамы» (использование </a:t>
                      </a:r>
                      <a:r>
                        <a:rPr lang="ru-RU" sz="1600" dirty="0" err="1" smtClean="0"/>
                        <a:t>штампиков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тычков)</a:t>
                      </a:r>
                    </a:p>
                  </a:txBody>
                  <a:tcPr/>
                </a:tc>
              </a:tr>
              <a:tr h="328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 – практикум «</a:t>
                      </a:r>
                      <a:r>
                        <a:rPr lang="ru-RU" sz="1600" baseline="0" dirty="0" smtClean="0"/>
                        <a:t>Нетрадиционные техники рисования»</a:t>
                      </a:r>
                      <a:endParaRPr lang="ru-RU" sz="1600" dirty="0"/>
                    </a:p>
                  </a:txBody>
                  <a:tcPr/>
                </a:tc>
              </a:tr>
              <a:tr h="3283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творческих детско- родительских проектов по теме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Перспективный план работы с родителями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448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olikus\Desktop\Р СТОЛ июнь 2015\фоны для презентаций\medium_20091205010728421896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Планирование работы  </a:t>
            </a:r>
            <a:r>
              <a:rPr lang="ru-RU" sz="3200" dirty="0"/>
              <a:t>по повышению компетентности педагогов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236469"/>
              </p:ext>
            </p:extLst>
          </p:nvPr>
        </p:nvGraphicFramePr>
        <p:xfrm>
          <a:off x="287524" y="2243952"/>
          <a:ext cx="8568952" cy="43997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2128"/>
                <a:gridCol w="7416824"/>
              </a:tblGrid>
              <a:tr h="3777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Месяц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работы</a:t>
                      </a:r>
                      <a:endParaRPr lang="ru-RU" sz="1600" dirty="0"/>
                    </a:p>
                  </a:txBody>
                  <a:tcPr anchor="ctr"/>
                </a:tc>
              </a:tr>
              <a:tr h="5748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Сентябрь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Консультация</a:t>
                      </a:r>
                      <a:r>
                        <a:rPr lang="ru-RU" sz="1600" baseline="0" dirty="0" smtClean="0"/>
                        <a:t> « Развитие творческих способностей в разных возрастных группах»</a:t>
                      </a:r>
                      <a:endParaRPr lang="ru-RU" sz="1600" dirty="0"/>
                    </a:p>
                  </a:txBody>
                  <a:tcPr/>
                </a:tc>
              </a:tr>
              <a:tr h="3518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Мастер-класс «Рисуем ладошками и пальчиками»</a:t>
                      </a:r>
                      <a:endParaRPr lang="ru-RU" sz="1600" dirty="0"/>
                    </a:p>
                  </a:txBody>
                  <a:tcPr/>
                </a:tc>
              </a:tr>
              <a:tr h="3777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Ноябрь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Круглый стол</a:t>
                      </a:r>
                      <a:r>
                        <a:rPr lang="ru-RU" sz="1600" baseline="0" dirty="0" smtClean="0"/>
                        <a:t> «Игра – как средство развития   творческих способностей детей»</a:t>
                      </a:r>
                      <a:endParaRPr lang="ru-RU" sz="1600" dirty="0"/>
                    </a:p>
                  </a:txBody>
                  <a:tcPr/>
                </a:tc>
              </a:tr>
              <a:tr h="3777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Декабрь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Семинар-практикум «Изготовление новогодней игрушки»</a:t>
                      </a:r>
                      <a:endParaRPr lang="ru-RU" sz="1600" dirty="0"/>
                    </a:p>
                  </a:txBody>
                  <a:tcPr/>
                </a:tc>
              </a:tr>
              <a:tr h="6076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Консультация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ru-RU" sz="1600" baseline="0" dirty="0" err="1" smtClean="0"/>
                        <a:t>Лего</a:t>
                      </a:r>
                      <a:r>
                        <a:rPr lang="ru-RU" sz="1600" baseline="0" dirty="0" smtClean="0"/>
                        <a:t> – конструирование как средство развития  творческих способностей  дошкольников»</a:t>
                      </a:r>
                      <a:endParaRPr lang="ru-RU" sz="1600" dirty="0"/>
                    </a:p>
                  </a:txBody>
                  <a:tcPr/>
                </a:tc>
              </a:tr>
              <a:tr h="3518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Февраль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Мастер-класс «Корабль цветов»</a:t>
                      </a:r>
                    </a:p>
                  </a:txBody>
                  <a:tcPr/>
                </a:tc>
              </a:tr>
              <a:tr h="3518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Март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Семинар – практикум «Нетрадиционные техники рисования»</a:t>
                      </a:r>
                    </a:p>
                  </a:txBody>
                  <a:tcPr/>
                </a:tc>
              </a:tr>
              <a:tr h="4493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Круглый стол «Развиваем творческое воображение и мышление дошкольников»</a:t>
                      </a:r>
                    </a:p>
                  </a:txBody>
                  <a:tcPr/>
                </a:tc>
              </a:tr>
              <a:tr h="394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Консультация «Творчество детей дошкольного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возраста как образное познание мира»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100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Tolikus\Desktop\Р СТОЛ июнь 2015\фоны для презентаций\medium_20091205010728421896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260" y="1886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Достижения детей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2837" y="692696"/>
            <a:ext cx="6048672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Эмоционально откликаются на выразительные образы, радуются красивому предмету, рисунку, изобразительным материалам; видят эстетические проявления, средства выразительности, чувствует эмоциональную выразительность форм, линий, цвета; могут высказать свою оценку, доступными средствами пояснить выбор предмета. </a:t>
            </a:r>
          </a:p>
          <a:p>
            <a:r>
              <a:rPr lang="ru-RU" dirty="0" smtClean="0">
                <a:cs typeface="Times New Roman" pitchFamily="18" charset="0"/>
              </a:rPr>
              <a:t>Могут создавать простейшие изображения (предметные, сюжетные и декоративные) на основе линий, штрихов, пятен, простых форм. </a:t>
            </a:r>
          </a:p>
          <a:p>
            <a:r>
              <a:rPr lang="ru-RU" dirty="0" smtClean="0">
                <a:cs typeface="Times New Roman" pitchFamily="18" charset="0"/>
              </a:rPr>
              <a:t>Освоили некоторые изобразительно-выразительные и технические умения (согласно требованиям  программы), способы создания изображения, передают сходство с реальными предметами, обогащают образ выразительными деталями. </a:t>
            </a:r>
          </a:p>
          <a:p>
            <a:r>
              <a:rPr lang="ru-RU" dirty="0" smtClean="0">
                <a:cs typeface="Times New Roman" pitchFamily="18" charset="0"/>
              </a:rPr>
              <a:t>Проявляют некоторую  самостоятельность в выборе   изобразительных средств и материалов;</a:t>
            </a:r>
          </a:p>
          <a:p>
            <a:r>
              <a:rPr lang="ru-RU" dirty="0" smtClean="0">
                <a:cs typeface="Times New Roman" pitchFamily="18" charset="0"/>
              </a:rPr>
              <a:t>Проявляют интерес  к творческому экспериментированию;</a:t>
            </a:r>
          </a:p>
          <a:p>
            <a:r>
              <a:rPr lang="ru-RU" dirty="0" smtClean="0">
                <a:cs typeface="Times New Roman" pitchFamily="18" charset="0"/>
              </a:rPr>
              <a:t>Совершенствовалась ручная  умелость, мелкая моторика;</a:t>
            </a:r>
          </a:p>
          <a:p>
            <a:r>
              <a:rPr lang="ru-RU" dirty="0" smtClean="0">
                <a:cs typeface="Times New Roman" pitchFamily="18" charset="0"/>
              </a:rPr>
              <a:t>Повысился уровень  развития художественно – творческих способностей.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Tolikus\Desktop\Р СТОЛ июнь 2015\фоны для презентаций\medium_20091205010728421896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0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Результаты работы  с педагогами и родителями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83868"/>
            <a:ext cx="120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Родители: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7838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8497"/>
            <a:ext cx="3286115" cy="49613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Проявляют  интерес к совместной творческой продуктивной   деятельности;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Интересуются жизнью детей в группе, оказывают посильную помощь в оформлении выставок;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Повысился уровень компетентности в вопросах художественно-эстетического  развития дошкольников;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Сформировалась потребность  участвовать в совместных проектах.</a:t>
            </a:r>
          </a:p>
          <a:p>
            <a:endParaRPr lang="ru-RU" sz="1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839544" y="1412776"/>
            <a:ext cx="2880320" cy="4358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rgbClr val="073E87"/>
                </a:solidFill>
              </a:rPr>
              <a:t>Обогатили предметно развивающую среду в группах, пополнили уголки </a:t>
            </a:r>
            <a:r>
              <a:rPr lang="ru-RU" dirty="0" err="1" smtClean="0">
                <a:solidFill>
                  <a:srgbClr val="073E87"/>
                </a:solidFill>
              </a:rPr>
              <a:t>изодеятельности</a:t>
            </a:r>
            <a:r>
              <a:rPr lang="ru-RU" dirty="0" smtClean="0">
                <a:solidFill>
                  <a:srgbClr val="073E87"/>
                </a:solidFill>
              </a:rPr>
              <a:t>;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rgbClr val="073E87"/>
                </a:solidFill>
              </a:rPr>
              <a:t>Систематизировали собственные  знания по применению нетрадиционных техник  в работе  с младшими дошкольниками; 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dirty="0" smtClean="0">
                <a:solidFill>
                  <a:srgbClr val="073E87"/>
                </a:solidFill>
              </a:rPr>
              <a:t>Используют разнообразные формы работы с родителями по  развитию творческих способностей детей.</a:t>
            </a:r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olikus\Desktop\Р СТОЛ июнь 2015\фоны для презентаций\medium_20091205010847463928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113"/>
            <a:ext cx="9052161" cy="68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268760"/>
            <a:ext cx="319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Рекомендации для педагогов и родителей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7554" y="349367"/>
            <a:ext cx="4219252" cy="6124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/>
              <a:t>Для  развития  творческих способностей дошкольников необходимо: </a:t>
            </a:r>
          </a:p>
          <a:p>
            <a:r>
              <a:rPr lang="ru-RU" b="1" dirty="0" smtClean="0"/>
              <a:t>Создать условия:  подготовить  необходимые материалы для творчества  и найти время   для игры с ними;</a:t>
            </a:r>
          </a:p>
          <a:p>
            <a:r>
              <a:rPr lang="ru-RU" b="1" dirty="0" smtClean="0"/>
              <a:t>Вызвать желание  у ребенка проявлять инициативу, развивать интерес   к окружающему миру, </a:t>
            </a:r>
          </a:p>
          <a:p>
            <a:r>
              <a:rPr lang="ru-RU" b="1" dirty="0" smtClean="0"/>
              <a:t>Проявлять терпение   к  неожиданным идеям и решениям ;</a:t>
            </a:r>
          </a:p>
          <a:p>
            <a:r>
              <a:rPr lang="ru-RU" b="1" dirty="0" smtClean="0"/>
              <a:t>Поддерживать ребёнка, когда он находится в процессе   творческого поиска;</a:t>
            </a:r>
          </a:p>
          <a:p>
            <a:r>
              <a:rPr lang="ru-RU" b="1" dirty="0" smtClean="0"/>
              <a:t>Проявлять интерес  к совместной  продуктивной деятельности и экспериментированию  с художественными материалами;</a:t>
            </a:r>
          </a:p>
          <a:p>
            <a:r>
              <a:rPr lang="ru-RU" b="1" dirty="0" smtClean="0"/>
              <a:t>  Проявлять симпатию к  попыткам ребёнка выразить свои впечатления в продуктивной деятельности и желанию сделать ее понятной для окружающих.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Tolikus\Desktop\Р СТОЛ июнь 2015\фоны для презентаций\medium_20100206122955337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Свидетельство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4962">
            <a:off x="539551" y="260648"/>
            <a:ext cx="4032448" cy="58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F:\ПОРТФОЛИО ГОРБАТЫХ Т.Г\скан\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7972">
            <a:off x="6379933" y="3263355"/>
            <a:ext cx="2100208" cy="32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Tolikus\Desktop\Р СТОЛ июнь 2015\фоны для презентаций\nna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SAM_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2786082" cy="235743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SAM_2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842779" cy="235743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мамина\Звездочки\SAM_2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327" y="3929066"/>
            <a:ext cx="3526673" cy="292893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SAM_26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0"/>
            <a:ext cx="3007736" cy="1785926"/>
          </a:xfrm>
          <a:prstGeom prst="rect">
            <a:avLst/>
          </a:prstGeom>
          <a:noFill/>
        </p:spPr>
      </p:pic>
      <p:pic>
        <p:nvPicPr>
          <p:cNvPr id="9" name="Рисунок 8" descr="http://im5-tub-ru.yandex.net/i?id=387697254-54-72&amp;n=21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3571868" cy="271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olikus\Desktop\Р СТОЛ июнь 2015\фоны для презентаций\1275658889_painting-art-67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22"/>
            <a:ext cx="9033079" cy="68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80728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«Обучить творчеству нельзя, но это вовсе не значит, что нельзя воспитателю содействовать его образованию и проявлению»                              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Л.С. Выготский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olikus\Desktop\Р СТОЛ июнь 2015\фоны для презентаций\medium_20091205010904420345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30"/>
            <a:ext cx="9144000" cy="6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Вывод: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94999"/>
            <a:ext cx="6174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Целенаправленная продуктивная художественно- творческая деятельность  способствует  развитию творческих способностей младших дошкольников. </a:t>
            </a:r>
          </a:p>
          <a:p>
            <a:r>
              <a:rPr lang="ru-RU" sz="1400" dirty="0" smtClean="0"/>
              <a:t>Использование наряду с традиционными нетрадиционных приемов художественной   деятельности стимулируют творческую активность, мышление, воображение ,   «погружают» ребенка в атмосферу творчества. </a:t>
            </a:r>
          </a:p>
          <a:p>
            <a:r>
              <a:rPr lang="ru-RU" sz="1400" dirty="0" smtClean="0">
                <a:cs typeface="Times New Roman" pitchFamily="18" charset="0"/>
              </a:rPr>
              <a:t>Роль педагога, во – первых,  сформировать  способность Смотреть и Видеть, Чувствовать — Познавать — Творить,  вооружить детей умениями (что можно сделать, из чего,  с помощью каких материалов и  оборудования); во – вторых, </a:t>
            </a:r>
            <a:r>
              <a:rPr lang="ru-RU" sz="1400" dirty="0" smtClean="0"/>
              <a:t>вовлечь  родителей  в активную совместную деятельность.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Только так у ребёнка возникнет желание  проявлять творчество в самостоятельной продуктивной </a:t>
            </a:r>
            <a:r>
              <a:rPr lang="ru-RU" sz="1400" dirty="0" smtClean="0">
                <a:cs typeface="Times New Roman" pitchFamily="18" charset="0"/>
              </a:rPr>
              <a:t>деятельности</a:t>
            </a:r>
            <a:r>
              <a:rPr lang="ru-RU" sz="1400" dirty="0" smtClean="0">
                <a:cs typeface="Times New Roman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Tolikus\Desktop\Р СТОЛ июнь 2015\фоны для презентаций\medium_20100206123104323172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Актуальность.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Развитию творческих способностей дошкольников  придаётся особое значение в условиях стандартизации дошкольного образования.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 Наиболее эффективным средством для развития творческого мышления и  воображения детей является продуктивная деятельность, способствующая: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anose="030F0702030302020204" pitchFamily="66" charset="0"/>
              </a:rPr>
              <a:t>  развитию способности нестандартно мыслить;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anose="030F0702030302020204" pitchFamily="66" charset="0"/>
              </a:rPr>
              <a:t>  готовности к активности творческого характера;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anose="030F0702030302020204" pitchFamily="66" charset="0"/>
              </a:rPr>
              <a:t>умению создавать креативные продукты собственной деятельности;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omic Sans MS" panose="030F0702030302020204" pitchFamily="66" charset="0"/>
              </a:rPr>
              <a:t>формированию эстетического отношения к миру.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olikus\Desktop\Р СТОЛ июнь 2015\фоны для презентаций\1312893464_8zfykuvibgutq2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" y="18988"/>
            <a:ext cx="9140064" cy="68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97009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dirty="0" smtClean="0">
                <a:latin typeface="Monotype Corsiva" panose="03010101010201010101" pitchFamily="66" charset="0"/>
              </a:rPr>
              <a:t>Новизна опыта заключается в переосмыслении целевых и содержательных ориентиров художественно – эстетического развития младших дошкольников посредством: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- использования наряду с традиционными приемами нетрадиционных методов продуктивной художественной   деятельности;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взаимосвязи непосредственно  образовательной с самостоятельной и совместной с педагогом деятельностью детей;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- взаимодействия с родителями как активными участниками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olikus\Desktop\Р СТОЛ июнь 2015\фоны для презентаций\bg-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7030" cy="68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32" y="0"/>
            <a:ext cx="714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Развитие творческих способностей дошкольников посредством  использования   традиционных  и нетрадиционных техник продуктивной художественной деятельности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Documents and Settings\Admin\Рабочий стол\мамина\Звездочки\SAM_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32652"/>
            <a:ext cx="3500462" cy="262534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SAM_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4490"/>
            <a:ext cx="3143240" cy="2593510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Рабочий стол\выставка и музей\DSCN237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739" b="14168"/>
          <a:stretch>
            <a:fillRect/>
          </a:stretch>
        </p:blipFill>
        <p:spPr bwMode="auto">
          <a:xfrm>
            <a:off x="6458906" y="1500174"/>
            <a:ext cx="2685094" cy="310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olikus\Desktop\Р СТОЛ июнь 2015\фоны для презентаций\free-wallpaper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60648"/>
            <a:ext cx="6678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Задачи.</a:t>
            </a:r>
          </a:p>
          <a:p>
            <a:r>
              <a:rPr lang="ru-RU" sz="1400" b="1" dirty="0" smtClean="0"/>
              <a:t>Знакомить с художественными особенностями и конструктивными возможностями различных материалов;</a:t>
            </a:r>
          </a:p>
          <a:p>
            <a:r>
              <a:rPr lang="ru-RU" sz="1400" b="1" dirty="0" smtClean="0"/>
              <a:t>Упражнять в преобразовании материалов в различные конструкции (складывание, </a:t>
            </a:r>
            <a:r>
              <a:rPr lang="ru-RU" sz="1400" b="1" dirty="0" err="1" smtClean="0"/>
              <a:t>сминание</a:t>
            </a:r>
            <a:r>
              <a:rPr lang="ru-RU" sz="1400" b="1" dirty="0" smtClean="0"/>
              <a:t>, формовка, соединение нескольких образов в одно целое и др.);</a:t>
            </a:r>
          </a:p>
          <a:p>
            <a:r>
              <a:rPr lang="ru-RU" sz="1400" b="1" dirty="0" smtClean="0"/>
              <a:t>Содействовать освоению базовых  и нетрадиционных техник рисования , аппликации, художественного конструирования и труда;</a:t>
            </a:r>
          </a:p>
          <a:p>
            <a:r>
              <a:rPr lang="ru-RU" sz="1400" b="1" dirty="0" smtClean="0"/>
              <a:t>Развивать художественное восприятие, наглядно- образное мышление, творческое воображение и художественный вкус;</a:t>
            </a:r>
          </a:p>
          <a:p>
            <a:r>
              <a:rPr lang="ru-RU" sz="1400" b="1" dirty="0" smtClean="0"/>
              <a:t>Формировать позицию художника- творца,  побуждать самостоятельно выбирать техники изображения при создании выразительных образов; поддерживать проявления инициативности, индивидуальности, рефлексии;</a:t>
            </a:r>
          </a:p>
          <a:p>
            <a:r>
              <a:rPr lang="ru-RU" sz="1400" b="1" dirty="0" smtClean="0"/>
              <a:t>Активизировать творческие проявления в процессе  собственной продуктивной деятельности в ходе создания выразительного оригинального образа; </a:t>
            </a:r>
          </a:p>
          <a:p>
            <a:r>
              <a:rPr lang="ru-RU" sz="1400" b="1" dirty="0" smtClean="0"/>
              <a:t>Согласовывать замысел, действия и планирование  в процессе выполнения коллективных творческих работ.</a:t>
            </a:r>
          </a:p>
          <a:p>
            <a:r>
              <a:rPr lang="ru-RU" sz="1400" b="1" dirty="0" smtClean="0"/>
              <a:t>Привлекать к творческому экспериментированию с изобразительными материалами, применению способов создания изображения по собственной инициативе и в новых условиях, использованию разнообразных изобразительных техник и их сочетаний;</a:t>
            </a:r>
          </a:p>
          <a:p>
            <a:r>
              <a:rPr lang="ru-RU" sz="1400" b="1" dirty="0" smtClean="0"/>
              <a:t>Воспитывать уверенность, самостоятельность, инициативность в продуктивной художественной деятельности; </a:t>
            </a:r>
          </a:p>
          <a:p>
            <a:r>
              <a:rPr lang="ru-RU" sz="1400" b="1" dirty="0" smtClean="0"/>
              <a:t>Вовлекать родителей в совместную творческую деятельность, повышать их педагогическую компетентность в области художественно-эстетического развития  детей.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olikus\Desktop\Р СТОЛ июнь 2015\фоны для презентаций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8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Monotype Corsiva" panose="03010101010201010101" pitchFamily="66" charset="0"/>
              </a:rPr>
              <a:t>В основу опыта положены: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- исследования  Л.А. </a:t>
            </a:r>
            <a:r>
              <a:rPr lang="ru-RU" dirty="0" err="1" smtClean="0">
                <a:latin typeface="Monotype Corsiva" panose="03010101010201010101" pitchFamily="66" charset="0"/>
              </a:rPr>
              <a:t>Венгера</a:t>
            </a:r>
            <a:r>
              <a:rPr lang="ru-RU" sz="2000" dirty="0" smtClean="0">
                <a:latin typeface="Monotype Corsiva" panose="03010101010201010101" pitchFamily="66" charset="0"/>
              </a:rPr>
              <a:t>, Н.С. </a:t>
            </a:r>
            <a:r>
              <a:rPr lang="ru-RU" sz="2000" dirty="0" err="1" smtClean="0">
                <a:latin typeface="Monotype Corsiva" panose="03010101010201010101" pitchFamily="66" charset="0"/>
              </a:rPr>
              <a:t>Лейтес</a:t>
            </a:r>
            <a:r>
              <a:rPr lang="ru-RU" sz="2000" dirty="0" smtClean="0">
                <a:latin typeface="Monotype Corsiva" panose="03010101010201010101" pitchFamily="66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</a:rPr>
              <a:t>О.М. Дьяченко, А.В. Запорожца, Т.С. Комаровой, Н.П. </a:t>
            </a:r>
            <a:r>
              <a:rPr lang="ru-RU" dirty="0" err="1" smtClean="0">
                <a:latin typeface="Monotype Corsiva" panose="03010101010201010101" pitchFamily="66" charset="0"/>
              </a:rPr>
              <a:t>Сакулиной</a:t>
            </a:r>
            <a:r>
              <a:rPr lang="ru-RU" dirty="0" smtClean="0">
                <a:latin typeface="Monotype Corsiva" panose="03010101010201010101" pitchFamily="66" charset="0"/>
              </a:rPr>
              <a:t>, Е.А. </a:t>
            </a:r>
            <a:r>
              <a:rPr lang="ru-RU" dirty="0" err="1" smtClean="0">
                <a:latin typeface="Monotype Corsiva" panose="03010101010201010101" pitchFamily="66" charset="0"/>
              </a:rPr>
              <a:t>Флериной</a:t>
            </a:r>
            <a:r>
              <a:rPr lang="ru-RU" dirty="0" smtClean="0">
                <a:latin typeface="Monotype Corsiva" panose="03010101010201010101" pitchFamily="66" charset="0"/>
              </a:rPr>
              <a:t> по изучению психологических механизмов развития способности восприятия художественных образов;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- теоретические подходы А.А. </a:t>
            </a:r>
            <a:r>
              <a:rPr lang="ru-RU" dirty="0" err="1" smtClean="0">
                <a:latin typeface="Monotype Corsiva" panose="03010101010201010101" pitchFamily="66" charset="0"/>
              </a:rPr>
              <a:t>Бодалева</a:t>
            </a:r>
            <a:r>
              <a:rPr lang="ru-RU" dirty="0" smtClean="0">
                <a:latin typeface="Monotype Corsiva" panose="03010101010201010101" pitchFamily="66" charset="0"/>
              </a:rPr>
              <a:t>, В. </a:t>
            </a:r>
            <a:r>
              <a:rPr lang="ru-RU" dirty="0" err="1" smtClean="0">
                <a:latin typeface="Monotype Corsiva" panose="03010101010201010101" pitchFamily="66" charset="0"/>
              </a:rPr>
              <a:t>Ясвина</a:t>
            </a:r>
            <a:r>
              <a:rPr lang="ru-RU" dirty="0" smtClean="0">
                <a:latin typeface="Monotype Corsiva" panose="03010101010201010101" pitchFamily="66" charset="0"/>
              </a:rPr>
              <a:t>, С.Д. </a:t>
            </a:r>
            <a:r>
              <a:rPr lang="ru-RU" dirty="0" err="1" smtClean="0">
                <a:latin typeface="Monotype Corsiva" panose="03010101010201010101" pitchFamily="66" charset="0"/>
              </a:rPr>
              <a:t>Дерябо</a:t>
            </a:r>
            <a:r>
              <a:rPr lang="ru-RU" dirty="0" smtClean="0">
                <a:latin typeface="Monotype Corsiva" panose="03010101010201010101" pitchFamily="66" charset="0"/>
              </a:rPr>
              <a:t>, В.П. Лебедева</a:t>
            </a:r>
            <a:r>
              <a:rPr lang="ru-RU" baseline="30000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о роли творческой личности  взрослого  и развивающей образовательной среды как факторах,  обеспечивающих  свободное и активное саморазвитие и реализацию творческого потенциала дошкольников;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- научные труды П.Р. </a:t>
            </a:r>
            <a:r>
              <a:rPr lang="ru-RU" dirty="0" err="1" smtClean="0">
                <a:latin typeface="Monotype Corsiva" panose="03010101010201010101" pitchFamily="66" charset="0"/>
              </a:rPr>
              <a:t>Атутова</a:t>
            </a:r>
            <a:r>
              <a:rPr lang="ru-RU" dirty="0" smtClean="0">
                <a:latin typeface="Monotype Corsiva" panose="03010101010201010101" pitchFamily="66" charset="0"/>
              </a:rPr>
              <a:t>, А.В. Хуторского, Л.A. Парамоновой, В.Б. Хозиева и др. к развитию творческих  способностей детей   в процессе  активной  деятельности, имеющей продуктивный характер;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- современные  технологии  Г.С. </a:t>
            </a:r>
            <a:r>
              <a:rPr lang="ru-RU" dirty="0" err="1" smtClean="0">
                <a:latin typeface="Monotype Corsiva" panose="03010101010201010101" pitchFamily="66" charset="0"/>
              </a:rPr>
              <a:t>Альтшуллера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sz="2000" dirty="0" smtClean="0">
                <a:latin typeface="Monotype Corsiva" panose="03010101010201010101" pitchFamily="66" charset="0"/>
              </a:rPr>
              <a:t>Ю. В. </a:t>
            </a:r>
            <a:r>
              <a:rPr lang="ru-RU" sz="2000" dirty="0" err="1" smtClean="0">
                <a:latin typeface="Monotype Corsiva" panose="03010101010201010101" pitchFamily="66" charset="0"/>
              </a:rPr>
              <a:t>Рузановой</a:t>
            </a:r>
            <a:r>
              <a:rPr lang="ru-RU" sz="2000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А.А. Мелик-Пашаева, Е.Л. Яковлевой, Ю.Н. </a:t>
            </a:r>
            <a:r>
              <a:rPr lang="ru-RU" dirty="0" err="1" smtClean="0">
                <a:latin typeface="Monotype Corsiva" panose="03010101010201010101" pitchFamily="66" charset="0"/>
              </a:rPr>
              <a:t>Кулюткина</a:t>
            </a:r>
            <a:r>
              <a:rPr lang="ru-RU" dirty="0" smtClean="0">
                <a:latin typeface="Monotype Corsiva" panose="03010101010201010101" pitchFamily="66" charset="0"/>
              </a:rPr>
              <a:t>, А.И. Савенкова о развитии творческого потенциала и креативности дошкольников при создании своего личностного значимого творческого «продукта»;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- методические рекомендации </a:t>
            </a:r>
            <a:r>
              <a:rPr lang="ru-RU" dirty="0" err="1" smtClean="0">
                <a:latin typeface="Monotype Corsiva" panose="03010101010201010101" pitchFamily="66" charset="0"/>
              </a:rPr>
              <a:t>Е.В.Полозовой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latin typeface="Monotype Corsiva" panose="03010101010201010101" pitchFamily="66" charset="0"/>
              </a:rPr>
              <a:t>Л.В.Томашевской</a:t>
            </a:r>
            <a:r>
              <a:rPr lang="ru-RU" dirty="0" smtClean="0"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latin typeface="Monotype Corsiva" panose="03010101010201010101" pitchFamily="66" charset="0"/>
              </a:rPr>
              <a:t>Е.Ю.Герц</a:t>
            </a:r>
            <a:r>
              <a:rPr lang="ru-RU" dirty="0" smtClean="0">
                <a:latin typeface="Monotype Corsiva" panose="03010101010201010101" pitchFamily="66" charset="0"/>
              </a:rPr>
              <a:t> И. А. Лыковой по использованию нетрадиционных методов и приёмов  художественно-творческой деятельности в работе с дошкольниками.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olikus\Desktop\Р СТОЛ июнь 2015\фоны для презентаций\iE43JJKY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73" y="17462"/>
            <a:ext cx="9160773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25797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Система работы по развитию творческих способностей дошкольников 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204864"/>
            <a:ext cx="3456384" cy="217088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 </a:t>
            </a:r>
          </a:p>
          <a:p>
            <a:pPr algn="ctr">
              <a:spcBef>
                <a:spcPts val="0"/>
              </a:spcBef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 </a:t>
            </a:r>
          </a:p>
          <a:p>
            <a:pPr algn="ctr">
              <a:spcBef>
                <a:spcPts val="0"/>
              </a:spcBef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детская деятельность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87624" y="4869160"/>
            <a:ext cx="3387378" cy="172819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компетентности педагогов: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класс;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еминар- практикум;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и т.п.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20071" y="2128303"/>
            <a:ext cx="3697287" cy="42484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09728"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</a:p>
          <a:p>
            <a:pPr marL="109728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собрания; 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анкетирование родителей; 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консультации; 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наглядная информация;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открытые занятия  для родителей;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практикумы для родителей;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привлечение родителей к изготовлению игр и пособий;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библиотека для родителей;</a:t>
            </a:r>
          </a:p>
          <a:p>
            <a:pPr marL="109728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совместные походы в культурные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 поселка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(музеи,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выставки)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31074">
            <a:off x="2131492" y="1517657"/>
            <a:ext cx="279915" cy="58229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360701">
            <a:off x="6380146" y="1489303"/>
            <a:ext cx="242316" cy="54635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95936" y="1628800"/>
            <a:ext cx="288032" cy="3168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6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Tolikus\Desktop\Р СТОЛ июнь 2015\фоны для презентаций\imagesJBFGI0P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5" y="37730"/>
            <a:ext cx="9105412" cy="68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14290"/>
            <a:ext cx="302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Этапы работы по теме опыта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7890" y="571480"/>
            <a:ext cx="4976305" cy="639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 этап: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/>
              <a:t>Анализ психолого-педагогической и методической литературы о влиянии продуктивной деятельности на развитие художественно-творческих способностей младших дошкольников  ; </a:t>
            </a:r>
          </a:p>
          <a:p>
            <a:r>
              <a:rPr lang="ru-RU" sz="1600" dirty="0" smtClean="0"/>
              <a:t>Организация и  пополнение развивающей среды;</a:t>
            </a:r>
          </a:p>
          <a:p>
            <a:r>
              <a:rPr lang="ru-RU" sz="1600" dirty="0" smtClean="0"/>
              <a:t>Проведение  диагностики  развития творческих способностей детей младшего дошкольного возраста; </a:t>
            </a:r>
          </a:p>
          <a:p>
            <a:r>
              <a:rPr lang="ru-RU" sz="1600" dirty="0" smtClean="0"/>
              <a:t>Подбор и систематизация  форм  организации детей, методов и приемов, способствующих развитию  творческих способностей  детей.</a:t>
            </a:r>
          </a:p>
          <a:p>
            <a:r>
              <a:rPr lang="ru-RU" sz="1600" dirty="0" smtClean="0"/>
              <a:t>Разработка перспективного плана по развитию творческих способностей дошкольников;</a:t>
            </a:r>
          </a:p>
          <a:p>
            <a:r>
              <a:rPr lang="ru-RU" sz="1600" dirty="0" smtClean="0"/>
              <a:t>Составление плана взаимодействия с родителями и педагогами.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II.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Основной этап:</a:t>
            </a:r>
          </a:p>
          <a:p>
            <a:r>
              <a:rPr lang="ru-RU" sz="1600" dirty="0" smtClean="0"/>
              <a:t>Реализация намеченных мероприятий с детьми  ( непосредственно образовательная деятельность,   совместная деятельность );</a:t>
            </a:r>
          </a:p>
          <a:p>
            <a:r>
              <a:rPr lang="ru-RU" sz="1600" dirty="0" smtClean="0"/>
              <a:t>Осуществление взаимодействия с  родителями и педагогами. 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III.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Заключительный этап:</a:t>
            </a:r>
          </a:p>
          <a:p>
            <a:r>
              <a:rPr lang="ru-RU" sz="1600" dirty="0" smtClean="0"/>
              <a:t>Диагностика, оформление и анализ  результатов, подведение итогов,  прогнозирование дальнейшей деятельности.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72453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1495</Words>
  <Application>Microsoft Office PowerPoint</Application>
  <PresentationFormat>Экран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Система работы по развитию творческих способностей дошкольников  </vt:lpstr>
      <vt:lpstr>Слайд 9</vt:lpstr>
      <vt:lpstr>Слайд 10</vt:lpstr>
      <vt:lpstr>Слайд 11</vt:lpstr>
      <vt:lpstr>Слайд 12</vt:lpstr>
      <vt:lpstr>Перспективный план работы с родителями</vt:lpstr>
      <vt:lpstr>Планирование работы  по повышению компетентности педагогов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TolikUS</dc:creator>
  <cp:lastModifiedBy>Admin</cp:lastModifiedBy>
  <cp:revision>17</cp:revision>
  <dcterms:created xsi:type="dcterms:W3CDTF">2016-03-15T14:19:14Z</dcterms:created>
  <dcterms:modified xsi:type="dcterms:W3CDTF">2016-03-17T13:53:02Z</dcterms:modified>
</cp:coreProperties>
</file>